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29"/>
  </p:notesMasterIdLst>
  <p:sldIdLst>
    <p:sldId id="256" r:id="rId2"/>
    <p:sldId id="339" r:id="rId3"/>
    <p:sldId id="338" r:id="rId4"/>
    <p:sldId id="273" r:id="rId5"/>
    <p:sldId id="274" r:id="rId6"/>
    <p:sldId id="316" r:id="rId7"/>
    <p:sldId id="332" r:id="rId8"/>
    <p:sldId id="262" r:id="rId9"/>
    <p:sldId id="318" r:id="rId10"/>
    <p:sldId id="356" r:id="rId11"/>
    <p:sldId id="342" r:id="rId12"/>
    <p:sldId id="343" r:id="rId13"/>
    <p:sldId id="345" r:id="rId14"/>
    <p:sldId id="358" r:id="rId15"/>
    <p:sldId id="346" r:id="rId16"/>
    <p:sldId id="347" r:id="rId17"/>
    <p:sldId id="348" r:id="rId18"/>
    <p:sldId id="349" r:id="rId19"/>
    <p:sldId id="350" r:id="rId20"/>
    <p:sldId id="351" r:id="rId21"/>
    <p:sldId id="352" r:id="rId22"/>
    <p:sldId id="353" r:id="rId23"/>
    <p:sldId id="354" r:id="rId24"/>
    <p:sldId id="355" r:id="rId25"/>
    <p:sldId id="340" r:id="rId26"/>
    <p:sldId id="341" r:id="rId27"/>
    <p:sldId id="357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B64D"/>
    <a:srgbClr val="37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3" autoAdjust="0"/>
    <p:restoredTop sz="85743" autoAdjust="0"/>
  </p:normalViewPr>
  <p:slideViewPr>
    <p:cSldViewPr snapToGrid="0" snapToObjects="1">
      <p:cViewPr>
        <p:scale>
          <a:sx n="63" d="100"/>
          <a:sy n="63" d="100"/>
        </p:scale>
        <p:origin x="-2384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AB5A8C-8F86-0049-8352-B4E37B147F69}" type="datetimeFigureOut">
              <a:rPr lang="en-US" smtClean="0"/>
              <a:t>10/8/17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E6BF2-F25E-0E4C-92F3-B1DD83DB8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94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E6BF2-F25E-0E4C-92F3-B1DD83DB8DA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404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C8A15-8EC6-7C4E-8B81-69A19F1979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98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E6BF2-F25E-0E4C-92F3-B1DD83DB8DA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54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E6BF2-F25E-0E4C-92F3-B1DD83DB8DA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582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D6637-6464-BB49-8450-013A2DF976B4}" type="datetimeFigureOut">
              <a:rPr lang="en-US" smtClean="0"/>
              <a:t>10/8/17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714C-FF04-C340-A280-EE8271F24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570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D6637-6464-BB49-8450-013A2DF976B4}" type="datetimeFigureOut">
              <a:rPr lang="en-US" smtClean="0"/>
              <a:t>10/8/17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714C-FF04-C340-A280-EE8271F24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45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D6637-6464-BB49-8450-013A2DF976B4}" type="datetimeFigureOut">
              <a:rPr lang="en-US" smtClean="0"/>
              <a:t>10/8/17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714C-FF04-C340-A280-EE8271F24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397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D6637-6464-BB49-8450-013A2DF976B4}" type="datetimeFigureOut">
              <a:rPr lang="en-US" smtClean="0"/>
              <a:t>10/8/17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714C-FF04-C340-A280-EE8271F24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63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D6637-6464-BB49-8450-013A2DF976B4}" type="datetimeFigureOut">
              <a:rPr lang="en-US" smtClean="0"/>
              <a:t>10/8/17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714C-FF04-C340-A280-EE8271F24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21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D6637-6464-BB49-8450-013A2DF976B4}" type="datetimeFigureOut">
              <a:rPr lang="en-US" smtClean="0"/>
              <a:t>10/8/17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714C-FF04-C340-A280-EE8271F24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44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D6637-6464-BB49-8450-013A2DF976B4}" type="datetimeFigureOut">
              <a:rPr lang="en-US" smtClean="0"/>
              <a:t>10/8/17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714C-FF04-C340-A280-EE8271F24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591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D6637-6464-BB49-8450-013A2DF976B4}" type="datetimeFigureOut">
              <a:rPr lang="en-US" smtClean="0"/>
              <a:t>10/8/17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714C-FF04-C340-A280-EE8271F24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243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D6637-6464-BB49-8450-013A2DF976B4}" type="datetimeFigureOut">
              <a:rPr lang="en-US" smtClean="0"/>
              <a:t>10/8/17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714C-FF04-C340-A280-EE8271F24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770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D6637-6464-BB49-8450-013A2DF976B4}" type="datetimeFigureOut">
              <a:rPr lang="en-US" smtClean="0"/>
              <a:t>10/8/17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714C-FF04-C340-A280-EE8271F24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600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D6637-6464-BB49-8450-013A2DF976B4}" type="datetimeFigureOut">
              <a:rPr lang="en-US" smtClean="0"/>
              <a:t>10/8/17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714C-FF04-C340-A280-EE8271F24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00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D6637-6464-BB49-8450-013A2DF976B4}" type="datetimeFigureOut">
              <a:rPr lang="en-US" smtClean="0"/>
              <a:t>10/8/17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3714C-FF04-C340-A280-EE8271F24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136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RNA-</a:t>
            </a:r>
            <a:r>
              <a:rPr lang="en-US" dirty="0" err="1" smtClean="0"/>
              <a:t>seq</a:t>
            </a:r>
            <a:r>
              <a:rPr lang="en-US" dirty="0" smtClean="0"/>
              <a:t> Introduction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Good practices / Experimental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5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617647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Different kind of RNAs have different expression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169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could go wrong?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417639"/>
            <a:ext cx="8229600" cy="4619728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RNA quality:</a:t>
            </a:r>
          </a:p>
          <a:p>
            <a:pPr lvl="1"/>
            <a:r>
              <a:rPr lang="en-US" dirty="0" smtClean="0"/>
              <a:t>Degradation</a:t>
            </a:r>
          </a:p>
          <a:p>
            <a:pPr lvl="1"/>
            <a:r>
              <a:rPr lang="en-US" dirty="0" smtClean="0"/>
              <a:t>Contaminations (pathogens or other sources)</a:t>
            </a:r>
          </a:p>
          <a:p>
            <a:pPr lvl="1"/>
            <a:r>
              <a:rPr lang="en-US" dirty="0" smtClean="0"/>
              <a:t>GC-bias</a:t>
            </a:r>
          </a:p>
          <a:p>
            <a:pPr lvl="1"/>
            <a:r>
              <a:rPr lang="en-US" dirty="0" smtClean="0"/>
              <a:t>Nuclear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organellar</a:t>
            </a:r>
            <a:r>
              <a:rPr lang="en-US" dirty="0" smtClean="0"/>
              <a:t> reads</a:t>
            </a:r>
          </a:p>
          <a:p>
            <a:r>
              <a:rPr lang="en-US" dirty="0" smtClean="0"/>
              <a:t>Library prep:</a:t>
            </a:r>
          </a:p>
          <a:p>
            <a:pPr lvl="1"/>
            <a:r>
              <a:rPr lang="en-US" dirty="0" smtClean="0"/>
              <a:t>Failed reactions</a:t>
            </a:r>
          </a:p>
          <a:p>
            <a:pPr lvl="1"/>
            <a:r>
              <a:rPr lang="en-US" dirty="0" smtClean="0"/>
              <a:t>RNA / Adapter ratios – primer dimers</a:t>
            </a:r>
          </a:p>
          <a:p>
            <a:pPr lvl="1"/>
            <a:r>
              <a:rPr lang="en-US" dirty="0" smtClean="0"/>
              <a:t>Clonal duplicates</a:t>
            </a:r>
          </a:p>
          <a:p>
            <a:pPr lvl="1"/>
            <a:r>
              <a:rPr lang="en-US" dirty="0" smtClean="0"/>
              <a:t>Chimeric reads</a:t>
            </a:r>
          </a:p>
          <a:p>
            <a:pPr lvl="1"/>
            <a:r>
              <a:rPr lang="en-US" dirty="0" smtClean="0"/>
              <a:t>Contaminations</a:t>
            </a:r>
          </a:p>
          <a:p>
            <a:r>
              <a:rPr lang="en-US" dirty="0" smtClean="0"/>
              <a:t>Sequencing:</a:t>
            </a:r>
          </a:p>
          <a:p>
            <a:pPr lvl="1"/>
            <a:r>
              <a:rPr lang="en-US" dirty="0" smtClean="0"/>
              <a:t>Base calling errors </a:t>
            </a:r>
          </a:p>
          <a:p>
            <a:pPr lvl="1"/>
            <a:r>
              <a:rPr lang="en-US" dirty="0" smtClean="0"/>
              <a:t>Uncalled bases </a:t>
            </a:r>
          </a:p>
          <a:p>
            <a:pPr lvl="1"/>
            <a:r>
              <a:rPr lang="en-US" dirty="0" smtClean="0"/>
              <a:t>Low quality bases (3’ end) </a:t>
            </a:r>
          </a:p>
          <a:p>
            <a:pPr lvl="1"/>
            <a:r>
              <a:rPr lang="en-US" dirty="0" smtClean="0"/>
              <a:t>Contaminations</a:t>
            </a:r>
          </a:p>
          <a:p>
            <a:pPr lvl="1"/>
            <a:r>
              <a:rPr lang="en-US" dirty="0" smtClean="0"/>
              <a:t>Sequence complexity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909402" y="1716950"/>
            <a:ext cx="4006074" cy="9172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09402" y="2904224"/>
            <a:ext cx="3661128" cy="10863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91245" y="4342377"/>
            <a:ext cx="3661128" cy="10863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19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could go wrong?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417639"/>
            <a:ext cx="8229600" cy="4619728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RNA quality:</a:t>
            </a:r>
          </a:p>
          <a:p>
            <a:pPr lvl="1"/>
            <a:r>
              <a:rPr lang="en-US" dirty="0" smtClean="0"/>
              <a:t>Degradation</a:t>
            </a:r>
          </a:p>
          <a:p>
            <a:pPr lvl="1"/>
            <a:r>
              <a:rPr lang="en-US" dirty="0" smtClean="0"/>
              <a:t>Contaminations (pathogens or other sources)</a:t>
            </a:r>
          </a:p>
          <a:p>
            <a:pPr lvl="1"/>
            <a:r>
              <a:rPr lang="en-US" dirty="0" smtClean="0"/>
              <a:t>GC-bias</a:t>
            </a:r>
          </a:p>
          <a:p>
            <a:pPr lvl="1"/>
            <a:r>
              <a:rPr lang="en-US" dirty="0" smtClean="0"/>
              <a:t>Nuclear </a:t>
            </a:r>
            <a:r>
              <a:rPr lang="en-US" i="1" dirty="0" err="1" smtClean="0"/>
              <a:t>vs</a:t>
            </a:r>
            <a:r>
              <a:rPr lang="en-US" dirty="0" smtClean="0"/>
              <a:t> organelle reads</a:t>
            </a:r>
          </a:p>
          <a:p>
            <a:r>
              <a:rPr lang="en-US" dirty="0" smtClean="0"/>
              <a:t>Library prep:</a:t>
            </a:r>
          </a:p>
          <a:p>
            <a:pPr lvl="1"/>
            <a:r>
              <a:rPr lang="en-US" dirty="0" smtClean="0"/>
              <a:t>Failed reactions</a:t>
            </a:r>
          </a:p>
          <a:p>
            <a:pPr lvl="1"/>
            <a:r>
              <a:rPr lang="en-US" dirty="0" smtClean="0"/>
              <a:t>RNA / Adapter ratios – primer dimers</a:t>
            </a:r>
          </a:p>
          <a:p>
            <a:pPr lvl="1"/>
            <a:r>
              <a:rPr lang="en-US" dirty="0" smtClean="0"/>
              <a:t>Clonal duplicates</a:t>
            </a:r>
          </a:p>
          <a:p>
            <a:pPr lvl="1"/>
            <a:r>
              <a:rPr lang="en-US" dirty="0" smtClean="0"/>
              <a:t>Chimeric reads</a:t>
            </a:r>
          </a:p>
          <a:p>
            <a:pPr lvl="1"/>
            <a:r>
              <a:rPr lang="en-US" dirty="0" smtClean="0"/>
              <a:t>Contaminations</a:t>
            </a:r>
          </a:p>
          <a:p>
            <a:r>
              <a:rPr lang="en-US" dirty="0" smtClean="0"/>
              <a:t>Sequencing:</a:t>
            </a:r>
          </a:p>
          <a:p>
            <a:pPr lvl="1"/>
            <a:r>
              <a:rPr lang="en-US" dirty="0" smtClean="0"/>
              <a:t>Base calling errors </a:t>
            </a:r>
          </a:p>
          <a:p>
            <a:pPr lvl="1"/>
            <a:r>
              <a:rPr lang="en-US" dirty="0" smtClean="0"/>
              <a:t>Uncalled bases </a:t>
            </a:r>
          </a:p>
          <a:p>
            <a:pPr lvl="1"/>
            <a:r>
              <a:rPr lang="en-US" dirty="0" smtClean="0"/>
              <a:t>Low quality bases (3’ end) </a:t>
            </a:r>
          </a:p>
          <a:p>
            <a:pPr lvl="1"/>
            <a:r>
              <a:rPr lang="en-US" dirty="0" smtClean="0"/>
              <a:t>Contaminations</a:t>
            </a:r>
          </a:p>
          <a:p>
            <a:pPr lvl="1"/>
            <a:r>
              <a:rPr lang="en-US" dirty="0" smtClean="0"/>
              <a:t>Sequence complexity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09402" y="2904224"/>
            <a:ext cx="3661128" cy="10863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91245" y="4342377"/>
            <a:ext cx="3661128" cy="10863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00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could go wrong?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417639"/>
            <a:ext cx="8229600" cy="4619728"/>
          </a:xfrm>
        </p:spPr>
        <p:txBody>
          <a:bodyPr>
            <a:normAutofit/>
          </a:bodyPr>
          <a:lstStyle/>
          <a:p>
            <a:r>
              <a:rPr lang="en-US" sz="1800" dirty="0" smtClean="0"/>
              <a:t>RNA quality:</a:t>
            </a:r>
          </a:p>
          <a:p>
            <a:pPr lvl="1"/>
            <a:r>
              <a:rPr lang="en-US" sz="1800" dirty="0" smtClean="0"/>
              <a:t>Degradation</a:t>
            </a:r>
          </a:p>
          <a:p>
            <a:pPr lvl="1"/>
            <a:r>
              <a:rPr lang="en-US" sz="1800" dirty="0" smtClean="0"/>
              <a:t>Contaminations (pathogens or other sources)</a:t>
            </a:r>
          </a:p>
          <a:p>
            <a:pPr lvl="1"/>
            <a:r>
              <a:rPr lang="en-US" sz="1800" dirty="0" smtClean="0"/>
              <a:t>GC-bias</a:t>
            </a:r>
          </a:p>
          <a:p>
            <a:pPr lvl="1"/>
            <a:r>
              <a:rPr lang="en-US" sz="1800" dirty="0" smtClean="0"/>
              <a:t>Nuclear </a:t>
            </a:r>
            <a:r>
              <a:rPr lang="en-US" sz="1800" i="1" dirty="0" err="1" smtClean="0"/>
              <a:t>vs</a:t>
            </a:r>
            <a:r>
              <a:rPr lang="en-US" sz="1800" dirty="0" smtClean="0"/>
              <a:t> organelle reads</a:t>
            </a:r>
          </a:p>
          <a:p>
            <a:r>
              <a:rPr lang="en-US" sz="1800" dirty="0" smtClean="0"/>
              <a:t>Library prep:</a:t>
            </a:r>
          </a:p>
          <a:p>
            <a:pPr lvl="1"/>
            <a:r>
              <a:rPr lang="en-US" sz="1800" dirty="0" smtClean="0"/>
              <a:t>Failed reactions</a:t>
            </a:r>
          </a:p>
          <a:p>
            <a:pPr lvl="1"/>
            <a:r>
              <a:rPr lang="en-US" sz="1800" dirty="0" smtClean="0"/>
              <a:t>RNA / Adapter ratios – primer dimers</a:t>
            </a:r>
          </a:p>
          <a:p>
            <a:pPr lvl="1"/>
            <a:r>
              <a:rPr lang="en-US" sz="1800" dirty="0" smtClean="0"/>
              <a:t>Clonal </a:t>
            </a:r>
            <a:r>
              <a:rPr lang="en-US" sz="1800" dirty="0" smtClean="0"/>
              <a:t>duplicates</a:t>
            </a:r>
            <a:endParaRPr lang="en-US" sz="1800" dirty="0" smtClean="0"/>
          </a:p>
          <a:p>
            <a:pPr lvl="1"/>
            <a:r>
              <a:rPr lang="en-US" sz="1800" dirty="0" smtClean="0"/>
              <a:t>Contaminations</a:t>
            </a:r>
          </a:p>
          <a:p>
            <a:r>
              <a:rPr lang="en-US" sz="1800" dirty="0" smtClean="0"/>
              <a:t>Sequencing: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01116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could go wrong?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417639"/>
            <a:ext cx="8229600" cy="4619728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RNA quality:</a:t>
            </a:r>
          </a:p>
          <a:p>
            <a:pPr lvl="1"/>
            <a:r>
              <a:rPr lang="en-US" dirty="0" smtClean="0"/>
              <a:t>Degradation</a:t>
            </a:r>
          </a:p>
          <a:p>
            <a:pPr lvl="1"/>
            <a:r>
              <a:rPr lang="en-US" dirty="0" smtClean="0"/>
              <a:t>Contaminations (pathogens or other sources)</a:t>
            </a:r>
          </a:p>
          <a:p>
            <a:pPr lvl="1"/>
            <a:r>
              <a:rPr lang="en-US" dirty="0" smtClean="0"/>
              <a:t>GC-bias</a:t>
            </a:r>
          </a:p>
          <a:p>
            <a:pPr lvl="1"/>
            <a:r>
              <a:rPr lang="en-US" dirty="0" smtClean="0"/>
              <a:t>Nuclear </a:t>
            </a:r>
            <a:r>
              <a:rPr lang="en-US" i="1" dirty="0" err="1" smtClean="0"/>
              <a:t>vs</a:t>
            </a:r>
            <a:r>
              <a:rPr lang="en-US" dirty="0" smtClean="0"/>
              <a:t> organelle reads</a:t>
            </a:r>
          </a:p>
          <a:p>
            <a:r>
              <a:rPr lang="en-US" dirty="0" smtClean="0"/>
              <a:t>Library prep:</a:t>
            </a:r>
          </a:p>
          <a:p>
            <a:pPr lvl="1"/>
            <a:r>
              <a:rPr lang="en-US" dirty="0" smtClean="0"/>
              <a:t>Failed reactions</a:t>
            </a:r>
          </a:p>
          <a:p>
            <a:pPr lvl="1"/>
            <a:r>
              <a:rPr lang="en-US" dirty="0" smtClean="0"/>
              <a:t>RNA / Adapter ratios – primer dimers</a:t>
            </a:r>
          </a:p>
          <a:p>
            <a:pPr lvl="1"/>
            <a:r>
              <a:rPr lang="en-US" dirty="0" smtClean="0"/>
              <a:t>Clonal </a:t>
            </a:r>
            <a:r>
              <a:rPr lang="en-US" dirty="0" smtClean="0"/>
              <a:t>duplicates</a:t>
            </a:r>
            <a:endParaRPr lang="en-US" dirty="0" smtClean="0"/>
          </a:p>
          <a:p>
            <a:pPr lvl="1"/>
            <a:r>
              <a:rPr lang="en-US" dirty="0" smtClean="0"/>
              <a:t>Contaminations</a:t>
            </a:r>
          </a:p>
          <a:p>
            <a:r>
              <a:rPr lang="en-US" dirty="0" smtClean="0"/>
              <a:t>Sequencing:</a:t>
            </a:r>
          </a:p>
          <a:p>
            <a:pPr lvl="1"/>
            <a:r>
              <a:rPr lang="en-US" dirty="0" smtClean="0"/>
              <a:t>Base calling errors </a:t>
            </a:r>
          </a:p>
          <a:p>
            <a:pPr lvl="1"/>
            <a:r>
              <a:rPr lang="en-US" dirty="0" smtClean="0"/>
              <a:t>Uncalled bases </a:t>
            </a:r>
          </a:p>
          <a:p>
            <a:pPr lvl="1"/>
            <a:r>
              <a:rPr lang="en-US" dirty="0" smtClean="0"/>
              <a:t>Low quality bases (3’ end) </a:t>
            </a:r>
          </a:p>
          <a:p>
            <a:pPr lvl="1"/>
            <a:r>
              <a:rPr lang="en-US" dirty="0" smtClean="0"/>
              <a:t>Contaminations</a:t>
            </a:r>
          </a:p>
          <a:p>
            <a:pPr lvl="1"/>
            <a:r>
              <a:rPr lang="en-US" dirty="0" smtClean="0"/>
              <a:t>Sequence complexity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961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From samples to reads</a:t>
            </a:r>
            <a:br>
              <a:rPr lang="en-US" dirty="0" smtClean="0"/>
            </a:br>
            <a:r>
              <a:rPr lang="en-US" sz="3100" dirty="0" smtClean="0"/>
              <a:t>- may not be what you think they are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566063"/>
          </a:xfrm>
        </p:spPr>
        <p:txBody>
          <a:bodyPr>
            <a:normAutofit/>
          </a:bodyPr>
          <a:lstStyle/>
          <a:p>
            <a:r>
              <a:rPr lang="en-US" dirty="0" smtClean="0"/>
              <a:t>Mixing samples</a:t>
            </a:r>
          </a:p>
          <a:p>
            <a:r>
              <a:rPr lang="en-US" dirty="0" smtClean="0"/>
              <a:t>Experiments go wrong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84398" y="3166263"/>
            <a:ext cx="8229600" cy="1566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do we understand what went wrong?</a:t>
            </a:r>
          </a:p>
        </p:txBody>
      </p:sp>
    </p:spTree>
    <p:extLst>
      <p:ext uri="{BB962C8B-B14F-4D97-AF65-F5344CB8AC3E}">
        <p14:creationId xmlns:p14="http://schemas.microsoft.com/office/powerpoint/2010/main" val="1339663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From samples to reads</a:t>
            </a:r>
            <a:br>
              <a:rPr lang="en-US" dirty="0" smtClean="0"/>
            </a:br>
            <a:r>
              <a:rPr lang="en-US" sz="3100" dirty="0" smtClean="0"/>
              <a:t>- may not be what you think they are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566063"/>
          </a:xfrm>
        </p:spPr>
        <p:txBody>
          <a:bodyPr>
            <a:normAutofit/>
          </a:bodyPr>
          <a:lstStyle/>
          <a:p>
            <a:r>
              <a:rPr lang="en-US" dirty="0" smtClean="0"/>
              <a:t>Mixing samples</a:t>
            </a:r>
          </a:p>
          <a:p>
            <a:r>
              <a:rPr lang="en-US" dirty="0" smtClean="0"/>
              <a:t>Experiments go wrong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84398" y="3166263"/>
            <a:ext cx="8229600" cy="1566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do we understand what went wrong?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84398" y="4642402"/>
            <a:ext cx="8229600" cy="1566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BIOINFORMATICS!</a:t>
            </a:r>
          </a:p>
        </p:txBody>
      </p:sp>
      <p:sp>
        <p:nvSpPr>
          <p:cNvPr id="6" name="5-Point Star 5"/>
          <p:cNvSpPr/>
          <p:nvPr/>
        </p:nvSpPr>
        <p:spPr>
          <a:xfrm>
            <a:off x="6188409" y="5348649"/>
            <a:ext cx="482910" cy="447212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5-Point Star 6"/>
          <p:cNvSpPr/>
          <p:nvPr/>
        </p:nvSpPr>
        <p:spPr>
          <a:xfrm>
            <a:off x="2674266" y="5312872"/>
            <a:ext cx="482910" cy="447212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/>
          <p:cNvSpPr/>
          <p:nvPr/>
        </p:nvSpPr>
        <p:spPr>
          <a:xfrm>
            <a:off x="5231903" y="4187066"/>
            <a:ext cx="482910" cy="447212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219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RNA-</a:t>
            </a:r>
            <a:r>
              <a:rPr lang="en-US" dirty="0" err="1" smtClean="0"/>
              <a:t>seq</a:t>
            </a:r>
            <a:r>
              <a:rPr lang="en-US" dirty="0" smtClean="0"/>
              <a:t> analysis workflow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66288" y="2645404"/>
            <a:ext cx="1715207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Reads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2917199" y="3861114"/>
            <a:ext cx="2049924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Reference</a:t>
            </a:r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2866609" y="2645404"/>
            <a:ext cx="2151105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Mapping</a:t>
            </a:r>
            <a:endParaRPr lang="en-US" sz="3200" dirty="0"/>
          </a:p>
        </p:txBody>
      </p:sp>
      <p:cxnSp>
        <p:nvCxnSpPr>
          <p:cNvPr id="20" name="Straight Arrow Connector 19"/>
          <p:cNvCxnSpPr>
            <a:stCxn id="18" idx="0"/>
            <a:endCxn id="19" idx="2"/>
          </p:cNvCxnSpPr>
          <p:nvPr/>
        </p:nvCxnSpPr>
        <p:spPr>
          <a:xfrm flipV="1">
            <a:off x="3942161" y="3230180"/>
            <a:ext cx="1" cy="6309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3"/>
            <a:endCxn id="19" idx="1"/>
          </p:cNvCxnSpPr>
          <p:nvPr/>
        </p:nvCxnSpPr>
        <p:spPr>
          <a:xfrm>
            <a:off x="2181495" y="2937792"/>
            <a:ext cx="6851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914190" y="2636606"/>
            <a:ext cx="2677444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Mapped reads</a:t>
            </a:r>
            <a:endParaRPr lang="en-US" sz="3200" dirty="0"/>
          </a:p>
        </p:txBody>
      </p:sp>
      <p:cxnSp>
        <p:nvCxnSpPr>
          <p:cNvPr id="23" name="Straight Arrow Connector 22"/>
          <p:cNvCxnSpPr>
            <a:stCxn id="19" idx="3"/>
            <a:endCxn id="22" idx="1"/>
          </p:cNvCxnSpPr>
          <p:nvPr/>
        </p:nvCxnSpPr>
        <p:spPr>
          <a:xfrm flipV="1">
            <a:off x="5017714" y="2928994"/>
            <a:ext cx="896476" cy="87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615484" y="2267274"/>
            <a:ext cx="66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461464" y="4476573"/>
            <a:ext cx="1189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genome.fa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395234" y="2267274"/>
            <a:ext cx="199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mappedReads.bam</a:t>
            </a:r>
            <a:endParaRPr lang="en-US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590397" y="2267274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reads.fastq.gz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237321" y="3238978"/>
            <a:ext cx="0" cy="11703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90783" y="4443479"/>
            <a:ext cx="2299596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Gene expression</a:t>
            </a:r>
            <a:endParaRPr lang="en-US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7401923" y="3475165"/>
            <a:ext cx="18295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 annotation:</a:t>
            </a:r>
          </a:p>
          <a:p>
            <a:r>
              <a:rPr lang="en-US" dirty="0" err="1"/>
              <a:t>r</a:t>
            </a:r>
            <a:r>
              <a:rPr lang="en-US" dirty="0" err="1" smtClean="0"/>
              <a:t>ef.bed</a:t>
            </a:r>
            <a:r>
              <a:rPr lang="en-US" dirty="0" smtClean="0"/>
              <a:t> / </a:t>
            </a:r>
            <a:r>
              <a:rPr lang="en-US" dirty="0" err="1" smtClean="0"/>
              <a:t>ref.gtf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205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466288" y="2645404"/>
            <a:ext cx="1715207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Reads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2917199" y="3861114"/>
            <a:ext cx="2049924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Reference</a:t>
            </a:r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2866609" y="2645404"/>
            <a:ext cx="2151105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Mapping</a:t>
            </a:r>
            <a:endParaRPr lang="en-US" sz="3200" dirty="0"/>
          </a:p>
        </p:txBody>
      </p:sp>
      <p:cxnSp>
        <p:nvCxnSpPr>
          <p:cNvPr id="20" name="Straight Arrow Connector 19"/>
          <p:cNvCxnSpPr>
            <a:stCxn id="18" idx="0"/>
            <a:endCxn id="19" idx="2"/>
          </p:cNvCxnSpPr>
          <p:nvPr/>
        </p:nvCxnSpPr>
        <p:spPr>
          <a:xfrm flipV="1">
            <a:off x="3942161" y="3230180"/>
            <a:ext cx="1" cy="6309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3"/>
            <a:endCxn id="19" idx="1"/>
          </p:cNvCxnSpPr>
          <p:nvPr/>
        </p:nvCxnSpPr>
        <p:spPr>
          <a:xfrm>
            <a:off x="2181495" y="2937792"/>
            <a:ext cx="6851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914190" y="2636606"/>
            <a:ext cx="2677444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Mapped reads</a:t>
            </a:r>
            <a:endParaRPr lang="en-US" sz="3200" dirty="0"/>
          </a:p>
        </p:txBody>
      </p:sp>
      <p:cxnSp>
        <p:nvCxnSpPr>
          <p:cNvPr id="23" name="Straight Arrow Connector 22"/>
          <p:cNvCxnSpPr>
            <a:stCxn id="19" idx="3"/>
            <a:endCxn id="22" idx="1"/>
          </p:cNvCxnSpPr>
          <p:nvPr/>
        </p:nvCxnSpPr>
        <p:spPr>
          <a:xfrm flipV="1">
            <a:off x="5017714" y="2928994"/>
            <a:ext cx="896476" cy="87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678091" y="2267274"/>
            <a:ext cx="66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461464" y="4476573"/>
            <a:ext cx="1189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genome.fa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395234" y="2267274"/>
            <a:ext cx="199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mappedReads.bam</a:t>
            </a:r>
            <a:endParaRPr lang="en-US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590396" y="2267274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reads.fastq.gz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237321" y="3238978"/>
            <a:ext cx="0" cy="11703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90783" y="4443479"/>
            <a:ext cx="2299596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Gene expression</a:t>
            </a:r>
            <a:endParaRPr lang="en-US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7401923" y="3475165"/>
            <a:ext cx="18295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 annotation:</a:t>
            </a:r>
          </a:p>
          <a:p>
            <a:r>
              <a:rPr lang="en-US" dirty="0" err="1"/>
              <a:t>r</a:t>
            </a:r>
            <a:r>
              <a:rPr lang="en-US" dirty="0" err="1" smtClean="0"/>
              <a:t>ef.bed</a:t>
            </a:r>
            <a:r>
              <a:rPr lang="en-US" dirty="0" smtClean="0"/>
              <a:t> / </a:t>
            </a:r>
            <a:r>
              <a:rPr lang="en-US" dirty="0" err="1" smtClean="0"/>
              <a:t>ref.gtf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51386" y="311304"/>
            <a:ext cx="1715207" cy="10772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Read QC</a:t>
            </a:r>
          </a:p>
          <a:p>
            <a:pPr algn="ctr"/>
            <a:r>
              <a:rPr lang="en-US" sz="3200" dirty="0" smtClean="0"/>
              <a:t>- </a:t>
            </a:r>
            <a:r>
              <a:rPr lang="en-US" sz="3200" dirty="0" err="1" smtClean="0"/>
              <a:t>FastQC</a:t>
            </a:r>
            <a:endParaRPr lang="en-US" sz="3200" dirty="0"/>
          </a:p>
        </p:txBody>
      </p:sp>
      <p:sp>
        <p:nvSpPr>
          <p:cNvPr id="32" name="TextBox 31"/>
          <p:cNvSpPr txBox="1"/>
          <p:nvPr/>
        </p:nvSpPr>
        <p:spPr>
          <a:xfrm>
            <a:off x="3251916" y="311304"/>
            <a:ext cx="1715207" cy="1077218"/>
          </a:xfrm>
          <a:prstGeom prst="rect">
            <a:avLst/>
          </a:prstGeom>
          <a:solidFill>
            <a:srgbClr val="D99694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Mapping statistics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269660" y="311304"/>
            <a:ext cx="2495343" cy="1077218"/>
          </a:xfrm>
          <a:prstGeom prst="rect">
            <a:avLst/>
          </a:prstGeom>
          <a:solidFill>
            <a:srgbClr val="D99694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Mapping QC</a:t>
            </a:r>
          </a:p>
          <a:p>
            <a:pPr algn="ctr"/>
            <a:r>
              <a:rPr lang="en-US" sz="3200" dirty="0" smtClean="0"/>
              <a:t>- </a:t>
            </a:r>
            <a:r>
              <a:rPr lang="en-US" sz="3200" dirty="0" err="1" smtClean="0"/>
              <a:t>RseQC</a:t>
            </a:r>
            <a:endParaRPr lang="en-US" sz="3200" dirty="0"/>
          </a:p>
        </p:txBody>
      </p:sp>
      <p:sp>
        <p:nvSpPr>
          <p:cNvPr id="34" name="TextBox 33"/>
          <p:cNvSpPr txBox="1"/>
          <p:nvPr/>
        </p:nvSpPr>
        <p:spPr>
          <a:xfrm>
            <a:off x="2965188" y="5087270"/>
            <a:ext cx="2642169" cy="1569660"/>
          </a:xfrm>
          <a:prstGeom prst="rect">
            <a:avLst/>
          </a:prstGeom>
          <a:solidFill>
            <a:srgbClr val="D99694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Outlier detection, sample swaps</a:t>
            </a:r>
            <a:endParaRPr lang="en-US" sz="3200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1350526" y="1388522"/>
            <a:ext cx="298255" cy="10264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3942162" y="1388522"/>
            <a:ext cx="149127" cy="10264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7378198" y="1388522"/>
            <a:ext cx="298255" cy="10264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5607358" y="5232383"/>
            <a:ext cx="483425" cy="5991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730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 of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Biological variation </a:t>
            </a:r>
          </a:p>
          <a:p>
            <a:pPr lvl="1"/>
            <a:r>
              <a:rPr lang="en-US" dirty="0" smtClean="0"/>
              <a:t>Patient to patient variation</a:t>
            </a:r>
          </a:p>
          <a:p>
            <a:pPr lvl="1"/>
            <a:r>
              <a:rPr lang="en-US" dirty="0" smtClean="0"/>
              <a:t>Sex</a:t>
            </a:r>
          </a:p>
          <a:p>
            <a:pPr lvl="1"/>
            <a:r>
              <a:rPr lang="en-US" dirty="0" smtClean="0"/>
              <a:t>Time points of samples taken</a:t>
            </a:r>
          </a:p>
          <a:p>
            <a:pPr lvl="1"/>
            <a:r>
              <a:rPr lang="en-US" dirty="0" smtClean="0"/>
              <a:t>Etc…..</a:t>
            </a:r>
          </a:p>
          <a:p>
            <a:r>
              <a:rPr lang="en-US" dirty="0" smtClean="0"/>
              <a:t>Technical variation</a:t>
            </a:r>
          </a:p>
          <a:p>
            <a:pPr lvl="1"/>
            <a:r>
              <a:rPr lang="en-US" dirty="0" smtClean="0"/>
              <a:t>At each step of RNA extraction and library preparation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039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F1.large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34" r="-301" b="5990"/>
          <a:stretch/>
        </p:blipFill>
        <p:spPr>
          <a:xfrm>
            <a:off x="1270054" y="1584711"/>
            <a:ext cx="6210872" cy="425485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DNA is the same in all cells 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RNAs are </a:t>
            </a:r>
            <a:r>
              <a:rPr lang="en-US" dirty="0" smtClean="0"/>
              <a:t>different in all cells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384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Spike-in control RNA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Addition of external RNA molecules into the samples before library prep</a:t>
            </a:r>
          </a:p>
          <a:p>
            <a:r>
              <a:rPr lang="en-US" dirty="0" smtClean="0"/>
              <a:t>Will give estimate of technical variation:</a:t>
            </a:r>
          </a:p>
          <a:p>
            <a:pPr lvl="1"/>
            <a:r>
              <a:rPr lang="en-US" dirty="0" smtClean="0"/>
              <a:t>Sensitivity / detection</a:t>
            </a:r>
          </a:p>
          <a:p>
            <a:pPr lvl="1"/>
            <a:r>
              <a:rPr lang="en-US" dirty="0" smtClean="0"/>
              <a:t>Accuracy</a:t>
            </a:r>
          </a:p>
          <a:p>
            <a:pPr lvl="1"/>
            <a:r>
              <a:rPr lang="en-US" dirty="0" smtClean="0"/>
              <a:t>Specific biases </a:t>
            </a:r>
          </a:p>
          <a:p>
            <a:pPr marL="342900" lvl="1" indent="-342900">
              <a:buFont typeface="Arial"/>
              <a:buChar char="•"/>
            </a:pPr>
            <a:r>
              <a:rPr lang="en-US" sz="3200" dirty="0" smtClean="0"/>
              <a:t>Also used to estimate amount </a:t>
            </a:r>
            <a:r>
              <a:rPr lang="en-US" sz="3200" dirty="0"/>
              <a:t>of RNA in the </a:t>
            </a:r>
            <a:r>
              <a:rPr lang="en-US" sz="3200" dirty="0" smtClean="0"/>
              <a:t>samples</a:t>
            </a:r>
          </a:p>
          <a:p>
            <a:r>
              <a:rPr lang="en-US" dirty="0" smtClean="0"/>
              <a:t>Most commonly ERCC - pool of 48 or 96 synthetic mRNAs with various lengths and GC content, </a:t>
            </a:r>
            <a:r>
              <a:rPr lang="en-US" dirty="0"/>
              <a:t>a</a:t>
            </a:r>
            <a:r>
              <a:rPr lang="en-US" dirty="0" smtClean="0"/>
              <a:t>t 17 different concentrations </a:t>
            </a:r>
          </a:p>
          <a:p>
            <a:r>
              <a:rPr lang="en-US" dirty="0" smtClean="0"/>
              <a:t>Allows for cross comparison of datasets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840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08" y="190670"/>
            <a:ext cx="8510327" cy="579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07564" y="6550223"/>
            <a:ext cx="2494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(https://</a:t>
            </a:r>
            <a:r>
              <a:rPr lang="en-US" sz="1400" dirty="0" err="1" smtClean="0"/>
              <a:t>cofactorgenomics.com</a:t>
            </a:r>
            <a:r>
              <a:rPr lang="en-US" sz="1400" dirty="0" smtClean="0"/>
              <a:t>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96816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061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Technical noise / Biological variation</a:t>
            </a:r>
            <a:endParaRPr lang="en-US" dirty="0"/>
          </a:p>
        </p:txBody>
      </p:sp>
      <p:pic>
        <p:nvPicPr>
          <p:cNvPr id="4" name="Picture 3" descr="CV2_plot_allcells_rpkm.pdf"/>
          <p:cNvPicPr>
            <a:picLocks noChangeAspect="1"/>
          </p:cNvPicPr>
          <p:nvPr/>
        </p:nvPicPr>
        <p:blipFill>
          <a:blip r:embed="rId2"/>
          <a:srcRect t="11249"/>
          <a:stretch>
            <a:fillRect/>
          </a:stretch>
        </p:blipFill>
        <p:spPr>
          <a:xfrm>
            <a:off x="1549787" y="983523"/>
            <a:ext cx="6400800" cy="56807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1373" y="4728069"/>
            <a:ext cx="2057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Squared coefficient of variation: CV</a:t>
            </a:r>
            <a:r>
              <a:rPr lang="en-US" baseline="30000" dirty="0" smtClean="0"/>
              <a:t>2</a:t>
            </a:r>
            <a:endParaRPr lang="en-US" dirty="0" smtClean="0"/>
          </a:p>
          <a:p>
            <a:r>
              <a:rPr lang="en-US" dirty="0" smtClean="0"/>
              <a:t>CV = </a:t>
            </a:r>
            <a:r>
              <a:rPr lang="en-US" dirty="0" err="1" smtClean="0"/>
              <a:t>std</a:t>
            </a:r>
            <a:r>
              <a:rPr lang="en-US" dirty="0" smtClean="0"/>
              <a:t> / mean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208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Replicates, replicates, replicates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Technical replicates</a:t>
            </a:r>
          </a:p>
          <a:p>
            <a:r>
              <a:rPr lang="en-US" dirty="0" smtClean="0"/>
              <a:t>Biological replicates</a:t>
            </a:r>
          </a:p>
          <a:p>
            <a:r>
              <a:rPr lang="en-US" dirty="0" smtClean="0"/>
              <a:t>If you have enough material, always do extra replicates in case you want to remove low quality samples.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097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29711"/>
          </a:xfrm>
        </p:spPr>
        <p:txBody>
          <a:bodyPr/>
          <a:lstStyle/>
          <a:p>
            <a:r>
              <a:rPr lang="en-US" dirty="0" smtClean="0"/>
              <a:t>Experimental Design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011" y="1104349"/>
            <a:ext cx="6310294" cy="4915127"/>
          </a:xfrm>
          <a:prstGeom prst="rect">
            <a:avLst/>
          </a:prstGeom>
        </p:spPr>
      </p:pic>
      <p:pic>
        <p:nvPicPr>
          <p:cNvPr id="7" name="Picture 6" descr="Screen Shot 2014-06-09 at 11.31.4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34" y="5989496"/>
            <a:ext cx="2964236" cy="86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27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571500" indent="-571500">
              <a:buFont typeface="Arial"/>
              <a:buChar char="•"/>
            </a:pPr>
            <a:r>
              <a:rPr lang="en-US" dirty="0" smtClean="0"/>
              <a:t>RNA </a:t>
            </a:r>
            <a:r>
              <a:rPr lang="en-US" dirty="0" err="1" smtClean="0"/>
              <a:t>seq</a:t>
            </a:r>
            <a:r>
              <a:rPr lang="en-US" dirty="0" smtClean="0"/>
              <a:t> course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014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RNA </a:t>
            </a:r>
            <a:r>
              <a:rPr lang="en-US" dirty="0" err="1" smtClean="0"/>
              <a:t>seq</a:t>
            </a:r>
            <a:r>
              <a:rPr lang="en-US" dirty="0" smtClean="0"/>
              <a:t>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79563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Mapping </a:t>
            </a:r>
            <a:r>
              <a:rPr lang="en-US" sz="2400" dirty="0" smtClean="0"/>
              <a:t>reads programs </a:t>
            </a:r>
            <a:endParaRPr lang="en-US" sz="2400" dirty="0" smtClean="0"/>
          </a:p>
          <a:p>
            <a:r>
              <a:rPr lang="en-US" sz="2400" dirty="0" err="1" smtClean="0"/>
              <a:t>Transcriptome</a:t>
            </a:r>
            <a:r>
              <a:rPr lang="en-US" sz="2400" dirty="0" smtClean="0"/>
              <a:t> </a:t>
            </a:r>
            <a:r>
              <a:rPr lang="en-US" sz="2400" dirty="0" smtClean="0"/>
              <a:t>reconstruction using </a:t>
            </a:r>
            <a:r>
              <a:rPr lang="en-US" sz="2400" dirty="0"/>
              <a:t>reference </a:t>
            </a:r>
            <a:endParaRPr lang="en-US" sz="2400" dirty="0" smtClean="0"/>
          </a:p>
          <a:p>
            <a:r>
              <a:rPr lang="en-US" sz="2400" dirty="0" err="1" smtClean="0"/>
              <a:t>Transcriptome</a:t>
            </a:r>
            <a:r>
              <a:rPr lang="en-US" sz="2400" dirty="0" smtClean="0"/>
              <a:t> </a:t>
            </a:r>
            <a:r>
              <a:rPr lang="en-US" sz="2400" dirty="0" smtClean="0"/>
              <a:t>reconstruction without </a:t>
            </a:r>
            <a:r>
              <a:rPr lang="en-US" sz="2400" dirty="0"/>
              <a:t>reference </a:t>
            </a:r>
            <a:endParaRPr lang="en-US" sz="2400" dirty="0" smtClean="0"/>
          </a:p>
          <a:p>
            <a:r>
              <a:rPr lang="en-US" sz="2400" dirty="0" smtClean="0"/>
              <a:t>QC </a:t>
            </a:r>
            <a:r>
              <a:rPr lang="en-US" sz="2400" dirty="0" smtClean="0"/>
              <a:t>analysis </a:t>
            </a:r>
            <a:endParaRPr lang="en-US" sz="2400" dirty="0" smtClean="0"/>
          </a:p>
          <a:p>
            <a:r>
              <a:rPr lang="en-US" sz="2400" dirty="0" smtClean="0"/>
              <a:t>Differential </a:t>
            </a:r>
            <a:r>
              <a:rPr lang="en-US" sz="2400" dirty="0"/>
              <a:t>expression </a:t>
            </a:r>
            <a:r>
              <a:rPr lang="en-US" sz="2400" dirty="0" smtClean="0"/>
              <a:t>analysis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 smtClean="0"/>
              <a:t>Gene </a:t>
            </a:r>
            <a:r>
              <a:rPr lang="en-US" sz="2400" dirty="0" smtClean="0"/>
              <a:t>set analysis</a:t>
            </a:r>
            <a:r>
              <a:rPr lang="en-US" sz="2400" dirty="0"/>
              <a:t> 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559519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home message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0" y="1579563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Always think what kind of information you want to achieve with your experiment</a:t>
            </a:r>
          </a:p>
          <a:p>
            <a:endParaRPr lang="en-US" sz="2400" dirty="0" smtClean="0"/>
          </a:p>
          <a:p>
            <a:r>
              <a:rPr lang="en-US" sz="2400" dirty="0" smtClean="0"/>
              <a:t>Design your experiment to differentiate between technical and biological variation</a:t>
            </a:r>
          </a:p>
          <a:p>
            <a:endParaRPr lang="en-US" sz="2400" dirty="0" smtClean="0"/>
          </a:p>
          <a:p>
            <a:r>
              <a:rPr lang="en-US" sz="2400" dirty="0" smtClean="0"/>
              <a:t>If your experiment was design correctly the analysis will be easier and quicker!</a:t>
            </a:r>
          </a:p>
        </p:txBody>
      </p:sp>
    </p:spTree>
    <p:extLst>
      <p:ext uri="{BB962C8B-B14F-4D97-AF65-F5344CB8AC3E}">
        <p14:creationId xmlns:p14="http://schemas.microsoft.com/office/powerpoint/2010/main" val="4144977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Calibri" charset="0"/>
              </a:rPr>
              <a:t>There is a wide variety of different functional RNAs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0671"/>
          <a:stretch/>
        </p:blipFill>
        <p:spPr>
          <a:xfrm>
            <a:off x="0" y="1417638"/>
            <a:ext cx="9144000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70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" charset="0"/>
              </a:rPr>
              <a:t> RNA varies </a:t>
            </a:r>
            <a:r>
              <a:rPr lang="en-US" dirty="0" smtClean="0">
                <a:latin typeface="Calibri" charset="0"/>
              </a:rPr>
              <a:t>between samples </a:t>
            </a:r>
            <a:endParaRPr lang="en-US" dirty="0">
              <a:latin typeface="Calibri" charset="0"/>
            </a:endParaRPr>
          </a:p>
        </p:txBody>
      </p:sp>
      <p:pic>
        <p:nvPicPr>
          <p:cNvPr id="5" name="Picture 5" descr="032-033 Cell Types &amp; Tissu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498395" y="2682940"/>
            <a:ext cx="3652041" cy="225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766711" y="2160426"/>
            <a:ext cx="3180521" cy="2862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-Tissues</a:t>
            </a:r>
          </a:p>
          <a:p>
            <a:endParaRPr lang="en-US" dirty="0">
              <a:latin typeface="Calibri" charset="0"/>
            </a:endParaRPr>
          </a:p>
          <a:p>
            <a:pPr>
              <a:buFontTx/>
              <a:buChar char="-"/>
            </a:pPr>
            <a:r>
              <a:rPr lang="en-US" dirty="0">
                <a:latin typeface="Calibri" charset="0"/>
              </a:rPr>
              <a:t>Cell types</a:t>
            </a:r>
          </a:p>
          <a:p>
            <a:pPr>
              <a:buFontTx/>
              <a:buChar char="-"/>
            </a:pPr>
            <a:endParaRPr lang="en-US" dirty="0">
              <a:latin typeface="Calibri" charset="0"/>
            </a:endParaRPr>
          </a:p>
          <a:p>
            <a:pPr>
              <a:buFontTx/>
              <a:buChar char="-"/>
            </a:pPr>
            <a:r>
              <a:rPr lang="en-US" dirty="0">
                <a:latin typeface="Calibri" charset="0"/>
              </a:rPr>
              <a:t>Cell states</a:t>
            </a:r>
          </a:p>
          <a:p>
            <a:pPr>
              <a:buFontTx/>
              <a:buChar char="-"/>
            </a:pPr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-</a:t>
            </a:r>
            <a:r>
              <a:rPr lang="en-US" dirty="0" smtClean="0">
                <a:latin typeface="Calibri" charset="0"/>
              </a:rPr>
              <a:t>Individuals</a:t>
            </a:r>
          </a:p>
          <a:p>
            <a:endParaRPr lang="en-US" dirty="0">
              <a:latin typeface="Calibri" charset="0"/>
            </a:endParaRPr>
          </a:p>
          <a:p>
            <a:r>
              <a:rPr lang="en-US" dirty="0" smtClean="0">
                <a:latin typeface="Calibri" charset="0"/>
              </a:rPr>
              <a:t>-Cells</a:t>
            </a: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622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Calibri" charset="0"/>
              </a:rPr>
              <a:t>RNA gives information </a:t>
            </a:r>
            <a:r>
              <a:rPr lang="en-US" dirty="0" smtClean="0">
                <a:latin typeface="Calibri" charset="0"/>
              </a:rPr>
              <a:t/>
            </a:r>
            <a:br>
              <a:rPr lang="en-US" dirty="0" smtClean="0">
                <a:latin typeface="Calibri" charset="0"/>
              </a:rPr>
            </a:br>
            <a:r>
              <a:rPr lang="en-US" dirty="0" smtClean="0">
                <a:latin typeface="Calibri" charset="0"/>
              </a:rPr>
              <a:t>on </a:t>
            </a:r>
            <a:r>
              <a:rPr lang="en-US" dirty="0" smtClean="0">
                <a:latin typeface="Calibri" charset="0"/>
              </a:rPr>
              <a:t>which genes </a:t>
            </a:r>
            <a:r>
              <a:rPr lang="en-US" dirty="0" smtClean="0">
                <a:latin typeface="Calibri" charset="0"/>
              </a:rPr>
              <a:t>are </a:t>
            </a:r>
            <a:r>
              <a:rPr lang="en-US" dirty="0" smtClean="0">
                <a:latin typeface="Calibri" charset="0"/>
              </a:rPr>
              <a:t>expressed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875131" y="1494375"/>
            <a:ext cx="3180521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latin typeface="Calibri" charset="0"/>
              </a:rPr>
              <a:t>How DNA get transcribed to RNA (and </a:t>
            </a:r>
            <a:r>
              <a:rPr lang="en-US" dirty="0" smtClean="0">
                <a:latin typeface="Calibri" charset="0"/>
              </a:rPr>
              <a:t>sometimes then </a:t>
            </a:r>
            <a:r>
              <a:rPr lang="en-US" dirty="0">
                <a:latin typeface="Calibri" charset="0"/>
              </a:rPr>
              <a:t>translated to proteins) varies between e. g.</a:t>
            </a:r>
          </a:p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-Tissues</a:t>
            </a:r>
          </a:p>
          <a:p>
            <a:endParaRPr lang="en-US" dirty="0">
              <a:latin typeface="Calibri" charset="0"/>
            </a:endParaRPr>
          </a:p>
          <a:p>
            <a:pPr>
              <a:buFontTx/>
              <a:buChar char="-"/>
            </a:pPr>
            <a:r>
              <a:rPr lang="en-US" dirty="0">
                <a:latin typeface="Calibri" charset="0"/>
              </a:rPr>
              <a:t>Cell types</a:t>
            </a:r>
          </a:p>
          <a:p>
            <a:pPr>
              <a:buFontTx/>
              <a:buChar char="-"/>
            </a:pPr>
            <a:endParaRPr lang="en-US" dirty="0">
              <a:latin typeface="Calibri" charset="0"/>
            </a:endParaRPr>
          </a:p>
          <a:p>
            <a:pPr>
              <a:buFontTx/>
              <a:buChar char="-"/>
            </a:pPr>
            <a:r>
              <a:rPr lang="en-US" dirty="0">
                <a:latin typeface="Calibri" charset="0"/>
              </a:rPr>
              <a:t>Cell states</a:t>
            </a:r>
          </a:p>
          <a:p>
            <a:pPr>
              <a:buFontTx/>
              <a:buChar char="-"/>
            </a:pPr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-Individuals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446" y="2585571"/>
            <a:ext cx="2863816" cy="232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55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gene many different mRNAs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26876" r="-268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07197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How</a:t>
            </a:r>
            <a:r>
              <a:rPr lang="sv-SE" dirty="0" smtClean="0"/>
              <a:t> </a:t>
            </a:r>
            <a:r>
              <a:rPr lang="sv-SE" dirty="0" err="1" smtClean="0"/>
              <a:t>are</a:t>
            </a:r>
            <a:r>
              <a:rPr lang="sv-SE" dirty="0" smtClean="0"/>
              <a:t> RNA-</a:t>
            </a:r>
            <a:r>
              <a:rPr lang="sv-SE" dirty="0" err="1" smtClean="0"/>
              <a:t>seq</a:t>
            </a:r>
            <a:r>
              <a:rPr lang="sv-SE" dirty="0" smtClean="0"/>
              <a:t> data </a:t>
            </a:r>
            <a:r>
              <a:rPr lang="sv-SE" dirty="0" err="1" smtClean="0"/>
              <a:t>generated</a:t>
            </a:r>
            <a:r>
              <a:rPr lang="sv-SE" dirty="0" smtClean="0"/>
              <a:t>?</a:t>
            </a:r>
            <a:endParaRPr lang="sv-SE" dirty="0"/>
          </a:p>
        </p:txBody>
      </p:sp>
      <p:sp>
        <p:nvSpPr>
          <p:cNvPr id="4" name="Rectangle 3"/>
          <p:cNvSpPr>
            <a:spLocks/>
          </p:cNvSpPr>
          <p:nvPr/>
        </p:nvSpPr>
        <p:spPr bwMode="auto">
          <a:xfrm>
            <a:off x="2470845" y="2759482"/>
            <a:ext cx="8750081" cy="566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0794" bIns="0"/>
          <a:lstStyle/>
          <a:p>
            <a:pPr marL="44899" algn="ctr"/>
            <a:endParaRPr lang="en-US" sz="3200" dirty="0">
              <a:cs typeface="Arial"/>
            </a:endParaRPr>
          </a:p>
        </p:txBody>
      </p:sp>
      <p:sp>
        <p:nvSpPr>
          <p:cNvPr id="7" name="TextBox 15"/>
          <p:cNvSpPr txBox="1">
            <a:spLocks noChangeArrowheads="1"/>
          </p:cNvSpPr>
          <p:nvPr/>
        </p:nvSpPr>
        <p:spPr bwMode="auto">
          <a:xfrm>
            <a:off x="4516438" y="808040"/>
            <a:ext cx="166189" cy="360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91" tIns="41146" rIns="82291" bIns="41146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TextBox 1"/>
          <p:cNvSpPr txBox="1">
            <a:spLocks noChangeArrowheads="1"/>
          </p:cNvSpPr>
          <p:nvPr/>
        </p:nvSpPr>
        <p:spPr bwMode="auto">
          <a:xfrm>
            <a:off x="6466523" y="5263515"/>
            <a:ext cx="165735" cy="498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287" tIns="41143" rIns="82287" bIns="41143">
            <a:spAutoFit/>
          </a:bodyPr>
          <a:lstStyle/>
          <a:p>
            <a:endParaRPr lang="sv-SE" sz="2700" dirty="0">
              <a:latin typeface="Arial" pitchFamily="34" charset="0"/>
              <a:ea typeface="ヒラギノ角ゴ ProN W3"/>
              <a:cs typeface="ヒラギノ角ゴ ProN W3"/>
              <a:sym typeface="Arial" pitchFamily="34" charset="0"/>
            </a:endParaRPr>
          </a:p>
        </p:txBody>
      </p:sp>
      <p:sp>
        <p:nvSpPr>
          <p:cNvPr id="25" name="Rectangle 7"/>
          <p:cNvSpPr>
            <a:spLocks/>
          </p:cNvSpPr>
          <p:nvPr/>
        </p:nvSpPr>
        <p:spPr bwMode="auto">
          <a:xfrm>
            <a:off x="3664745" y="1583056"/>
            <a:ext cx="5313521" cy="349900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spcBef>
                <a:spcPts val="1080"/>
              </a:spcBef>
              <a:buClr>
                <a:srgbClr val="006666"/>
              </a:buClr>
              <a:buSzPct val="117000"/>
            </a:pPr>
            <a:endParaRPr lang="en-US" dirty="0"/>
          </a:p>
        </p:txBody>
      </p:sp>
      <p:pic>
        <p:nvPicPr>
          <p:cNvPr id="10" name="Content Placeholder 4" descr="Screen shot 2012-10-21 at 18.01.58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38" r="-10638"/>
          <a:stretch>
            <a:fillRect/>
          </a:stretch>
        </p:blipFill>
        <p:spPr>
          <a:xfrm>
            <a:off x="401638" y="1155442"/>
            <a:ext cx="8229600" cy="4525963"/>
          </a:xfrm>
        </p:spPr>
      </p:pic>
      <p:sp>
        <p:nvSpPr>
          <p:cNvPr id="8" name="TextBox 7"/>
          <p:cNvSpPr txBox="1"/>
          <p:nvPr/>
        </p:nvSpPr>
        <p:spPr>
          <a:xfrm>
            <a:off x="3609779" y="5762149"/>
            <a:ext cx="1845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Sampling process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23068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Depending on the different steps you will get different results</a:t>
            </a:r>
            <a:endParaRPr lang="en-US" dirty="0"/>
          </a:p>
        </p:txBody>
      </p:sp>
      <p:pic>
        <p:nvPicPr>
          <p:cNvPr id="7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526" y="2132633"/>
            <a:ext cx="4199628" cy="3872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2704450" y="1795359"/>
            <a:ext cx="861391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136498" y="2011383"/>
            <a:ext cx="861391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280514" y="1723351"/>
            <a:ext cx="861391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68546" y="1867367"/>
            <a:ext cx="861391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928586" y="1579335"/>
            <a:ext cx="861391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200394" y="1651343"/>
            <a:ext cx="861391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056378" y="1939375"/>
            <a:ext cx="861391" cy="0"/>
          </a:xfrm>
          <a:prstGeom prst="line">
            <a:avLst/>
          </a:prstGeom>
          <a:ln w="63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374722" y="1740601"/>
            <a:ext cx="71891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AAAAAAAA</a:t>
            </a:r>
            <a:endParaRPr lang="en-US" sz="900" dirty="0"/>
          </a:p>
        </p:txBody>
      </p:sp>
      <p:sp>
        <p:nvSpPr>
          <p:cNvPr id="17" name="Down Arrow 16"/>
          <p:cNvSpPr/>
          <p:nvPr/>
        </p:nvSpPr>
        <p:spPr>
          <a:xfrm>
            <a:off x="3717745" y="2099504"/>
            <a:ext cx="210841" cy="307981"/>
          </a:xfrm>
          <a:prstGeom prst="downArrow">
            <a:avLst/>
          </a:prstGeom>
          <a:solidFill>
            <a:srgbClr val="37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5"/>
          <p:cNvSpPr txBox="1">
            <a:spLocks noGrp="1" noChangeArrowheads="1"/>
          </p:cNvSpPr>
          <p:nvPr>
            <p:ph idx="1"/>
          </p:nvPr>
        </p:nvSpPr>
        <p:spPr bwMode="auto">
          <a:xfrm>
            <a:off x="1209" y="2011383"/>
            <a:ext cx="15990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eaLnBrk="1" hangingPunct="1">
              <a:buNone/>
            </a:pPr>
            <a:r>
              <a:rPr lang="en-US" altLang="ja-JP" sz="1800" dirty="0" smtClean="0">
                <a:latin typeface="Calibri" charset="0"/>
              </a:rPr>
              <a:t>enrichments </a:t>
            </a:r>
            <a:r>
              <a:rPr lang="en-US" altLang="ja-JP" sz="1800" dirty="0">
                <a:latin typeface="Calibri" charset="0"/>
              </a:rPr>
              <a:t>-&gt;</a:t>
            </a:r>
            <a:endParaRPr lang="en-US" sz="1800" dirty="0">
              <a:latin typeface="Calibri" charset="0"/>
            </a:endParaRPr>
          </a:p>
        </p:txBody>
      </p:sp>
      <p:sp>
        <p:nvSpPr>
          <p:cNvPr id="19" name="TextBox 15"/>
          <p:cNvSpPr txBox="1">
            <a:spLocks noChangeArrowheads="1"/>
          </p:cNvSpPr>
          <p:nvPr/>
        </p:nvSpPr>
        <p:spPr bwMode="auto">
          <a:xfrm>
            <a:off x="323528" y="5395759"/>
            <a:ext cx="9412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rtlCol="0">
            <a:spAutoFit/>
          </a:bodyPr>
          <a:lstStyle>
            <a:lvl1pPr marL="342900" indent="-342900" algn="l" defTabSz="457200" rtl="0" eaLnBrk="0" latinLnBrk="0" hangingPunct="0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latinLnBrk="0" hangingPunct="0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1143000" indent="-228600" algn="l" defTabSz="457200" rtl="0" eaLnBrk="0" latinLnBrk="0" hangingPunct="0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600200" indent="-228600" algn="l" defTabSz="457200" rtl="0" eaLnBrk="0" latinLnBrk="0" hangingPunct="0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2057400" indent="-228600" algn="l" defTabSz="457200" rtl="0" eaLnBrk="0" latinLnBrk="0" hangingPunct="0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marL="0" indent="0" eaLnBrk="1" hangingPunct="1">
              <a:buFont typeface="Arial"/>
              <a:buNone/>
            </a:pPr>
            <a:r>
              <a:rPr lang="sv-SE" altLang="ja-JP" sz="1800" dirty="0" err="1" smtClean="0">
                <a:latin typeface="Calibri" charset="0"/>
              </a:rPr>
              <a:t>reads</a:t>
            </a:r>
            <a:r>
              <a:rPr lang="en-US" altLang="ja-JP" sz="1800" dirty="0" smtClean="0">
                <a:latin typeface="Calibri" charset="0"/>
              </a:rPr>
              <a:t> -&gt;</a:t>
            </a:r>
            <a:endParaRPr lang="en-US" sz="1800" dirty="0">
              <a:latin typeface="Calibri" charset="0"/>
            </a:endParaRPr>
          </a:p>
        </p:txBody>
      </p:sp>
      <p:sp>
        <p:nvSpPr>
          <p:cNvPr id="20" name="TextBox 15"/>
          <p:cNvSpPr txBox="1">
            <a:spLocks noChangeArrowheads="1"/>
          </p:cNvSpPr>
          <p:nvPr/>
        </p:nvSpPr>
        <p:spPr bwMode="auto">
          <a:xfrm>
            <a:off x="256178" y="4459655"/>
            <a:ext cx="10310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rtlCol="0">
            <a:spAutoFit/>
          </a:bodyPr>
          <a:lstStyle>
            <a:lvl1pPr marL="342900" indent="-342900" algn="l" defTabSz="457200" rtl="0" eaLnBrk="0" latinLnBrk="0" hangingPunct="0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latinLnBrk="0" hangingPunct="0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1143000" indent="-228600" algn="l" defTabSz="457200" rtl="0" eaLnBrk="0" latinLnBrk="0" hangingPunct="0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600200" indent="-228600" algn="l" defTabSz="457200" rtl="0" eaLnBrk="0" latinLnBrk="0" hangingPunct="0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2057400" indent="-228600" algn="l" defTabSz="457200" rtl="0" eaLnBrk="0" latinLnBrk="0" hangingPunct="0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marL="0" indent="0" eaLnBrk="1" hangingPunct="1">
              <a:buFont typeface="Arial"/>
              <a:buNone/>
            </a:pPr>
            <a:r>
              <a:rPr lang="en-US" altLang="ja-JP" sz="1800" smtClean="0">
                <a:latin typeface="Calibri" charset="0"/>
              </a:rPr>
              <a:t>library -&gt;</a:t>
            </a:r>
            <a:endParaRPr lang="en-US" sz="1800" dirty="0">
              <a:latin typeface="Calibri" charset="0"/>
            </a:endParaRPr>
          </a:p>
        </p:txBody>
      </p:sp>
      <p:sp>
        <p:nvSpPr>
          <p:cNvPr id="21" name="TextBox 15"/>
          <p:cNvSpPr txBox="1">
            <a:spLocks noChangeArrowheads="1"/>
          </p:cNvSpPr>
          <p:nvPr/>
        </p:nvSpPr>
        <p:spPr bwMode="auto">
          <a:xfrm>
            <a:off x="323528" y="1484784"/>
            <a:ext cx="7782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rtlCol="0">
            <a:spAutoFit/>
          </a:bodyPr>
          <a:lstStyle>
            <a:lvl1pPr marL="342900" indent="-342900" algn="l" defTabSz="457200" rtl="0" eaLnBrk="0" latinLnBrk="0" hangingPunct="0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latinLnBrk="0" hangingPunct="0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1143000" indent="-228600" algn="l" defTabSz="457200" rtl="0" eaLnBrk="0" latinLnBrk="0" hangingPunct="0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600200" indent="-228600" algn="l" defTabSz="457200" rtl="0" eaLnBrk="0" latinLnBrk="0" hangingPunct="0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2057400" indent="-228600" algn="l" defTabSz="457200" rtl="0" eaLnBrk="0" latinLnBrk="0" hangingPunct="0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marL="0" indent="0" eaLnBrk="1" hangingPunct="1">
              <a:buFont typeface="Arial"/>
              <a:buNone/>
            </a:pPr>
            <a:r>
              <a:rPr lang="sv-SE" altLang="ja-JP" sz="1800" dirty="0" smtClean="0">
                <a:latin typeface="Calibri" charset="0"/>
              </a:rPr>
              <a:t>RNA</a:t>
            </a:r>
            <a:r>
              <a:rPr lang="en-US" altLang="ja-JP" sz="1800" dirty="0" smtClean="0">
                <a:latin typeface="Calibri" charset="0"/>
              </a:rPr>
              <a:t>-&gt;</a:t>
            </a:r>
            <a:endParaRPr lang="en-US" sz="1800" dirty="0">
              <a:latin typeface="Calibri" charset="0"/>
            </a:endParaRPr>
          </a:p>
        </p:txBody>
      </p:sp>
      <p:sp>
        <p:nvSpPr>
          <p:cNvPr id="22" name="TextBox 15"/>
          <p:cNvSpPr txBox="1">
            <a:spLocks noChangeArrowheads="1"/>
          </p:cNvSpPr>
          <p:nvPr/>
        </p:nvSpPr>
        <p:spPr bwMode="auto">
          <a:xfrm>
            <a:off x="6084168" y="1651343"/>
            <a:ext cx="1629698" cy="94179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none" lIns="91440" tIns="45720" rIns="91440" bIns="45720" rtlCol="0">
            <a:spAutoFit/>
          </a:bodyPr>
          <a:lstStyle>
            <a:lvl1pPr marL="342900" indent="-342900" algn="l" defTabSz="457200" rtl="0" eaLnBrk="0" latinLnBrk="0" hangingPunct="0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latinLnBrk="0" hangingPunct="0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1143000" indent="-228600" algn="l" defTabSz="457200" rtl="0" eaLnBrk="0" latinLnBrk="0" hangingPunct="0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600200" indent="-228600" algn="l" defTabSz="457200" rtl="0" eaLnBrk="0" latinLnBrk="0" hangingPunct="0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2057400" indent="-228600" algn="l" defTabSz="457200" rtl="0" eaLnBrk="0" latinLnBrk="0" hangingPunct="0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marL="0" indent="0" eaLnBrk="1" hangingPunct="1">
              <a:buFont typeface="Arial"/>
              <a:buNone/>
            </a:pPr>
            <a:r>
              <a:rPr lang="en-US" altLang="ja-JP" sz="1200" dirty="0" err="1" smtClean="0">
                <a:latin typeface="Calibri" charset="0"/>
              </a:rPr>
              <a:t>PolyA</a:t>
            </a:r>
            <a:r>
              <a:rPr lang="en-US" altLang="ja-JP" sz="1200" dirty="0" smtClean="0">
                <a:latin typeface="Calibri" charset="0"/>
              </a:rPr>
              <a:t>               (mRNA)</a:t>
            </a:r>
          </a:p>
          <a:p>
            <a:pPr marL="0" indent="0" eaLnBrk="1" hangingPunct="1">
              <a:buFont typeface="Arial"/>
              <a:buNone/>
            </a:pPr>
            <a:r>
              <a:rPr lang="en-US" sz="1200" dirty="0" err="1" smtClean="0">
                <a:latin typeface="Calibri" charset="0"/>
              </a:rPr>
              <a:t>RiboMinus</a:t>
            </a:r>
            <a:r>
              <a:rPr lang="en-US" sz="1200" dirty="0" smtClean="0">
                <a:latin typeface="Calibri" charset="0"/>
              </a:rPr>
              <a:t>      (- </a:t>
            </a:r>
            <a:r>
              <a:rPr lang="en-US" sz="1200" dirty="0" err="1" smtClean="0">
                <a:latin typeface="Calibri" charset="0"/>
              </a:rPr>
              <a:t>rRNA</a:t>
            </a:r>
            <a:r>
              <a:rPr lang="en-US" sz="1200" dirty="0" smtClean="0">
                <a:latin typeface="Calibri" charset="0"/>
              </a:rPr>
              <a:t>)</a:t>
            </a:r>
          </a:p>
          <a:p>
            <a:pPr marL="0" indent="0" eaLnBrk="1" hangingPunct="1">
              <a:buFont typeface="Arial"/>
              <a:buNone/>
            </a:pPr>
            <a:r>
              <a:rPr lang="en-US" sz="1200" dirty="0" smtClean="0">
                <a:latin typeface="Calibri" charset="0"/>
              </a:rPr>
              <a:t>Size  &lt;50 </a:t>
            </a:r>
            <a:r>
              <a:rPr lang="en-US" sz="1200" dirty="0" err="1" smtClean="0">
                <a:latin typeface="Calibri" charset="0"/>
              </a:rPr>
              <a:t>nt</a:t>
            </a:r>
            <a:r>
              <a:rPr lang="en-US" sz="1200" dirty="0" smtClean="0">
                <a:latin typeface="Calibri" charset="0"/>
              </a:rPr>
              <a:t>     (</a:t>
            </a:r>
            <a:r>
              <a:rPr lang="en-US" sz="1200" dirty="0" err="1" smtClean="0">
                <a:latin typeface="Calibri" charset="0"/>
              </a:rPr>
              <a:t>miRNA</a:t>
            </a:r>
            <a:r>
              <a:rPr lang="en-US" sz="1200" dirty="0" smtClean="0">
                <a:latin typeface="Calibri" charset="0"/>
              </a:rPr>
              <a:t> )</a:t>
            </a:r>
          </a:p>
          <a:p>
            <a:pPr marL="0" indent="0" eaLnBrk="1" hangingPunct="1">
              <a:buFont typeface="Arial"/>
              <a:buNone/>
            </a:pPr>
            <a:r>
              <a:rPr lang="en-US" sz="1200" dirty="0" smtClean="0">
                <a:latin typeface="Calibri" charset="0"/>
              </a:rPr>
              <a:t>….. </a:t>
            </a:r>
            <a:endParaRPr lang="en-US" sz="1200" dirty="0">
              <a:latin typeface="Calibri" charset="0"/>
            </a:endParaRPr>
          </a:p>
        </p:txBody>
      </p:sp>
      <p:sp>
        <p:nvSpPr>
          <p:cNvPr id="25" name="TextBox 15"/>
          <p:cNvSpPr txBox="1">
            <a:spLocks noChangeArrowheads="1"/>
          </p:cNvSpPr>
          <p:nvPr/>
        </p:nvSpPr>
        <p:spPr bwMode="auto">
          <a:xfrm>
            <a:off x="6084168" y="3212976"/>
            <a:ext cx="1629698" cy="116339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0" latinLnBrk="0" hangingPunct="0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latinLnBrk="0" hangingPunct="0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1143000" indent="-228600" algn="l" defTabSz="457200" rtl="0" eaLnBrk="0" latinLnBrk="0" hangingPunct="0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600200" indent="-228600" algn="l" defTabSz="457200" rtl="0" eaLnBrk="0" latinLnBrk="0" hangingPunct="0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2057400" indent="-228600" algn="l" defTabSz="457200" rtl="0" eaLnBrk="0" latinLnBrk="0" hangingPunct="0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marL="0" indent="0" eaLnBrk="1" hangingPunct="1">
              <a:buFont typeface="Arial"/>
              <a:buNone/>
            </a:pPr>
            <a:r>
              <a:rPr lang="en-US" altLang="ja-JP" sz="1200" dirty="0" smtClean="0">
                <a:latin typeface="Calibri" charset="0"/>
              </a:rPr>
              <a:t>Size of fragment</a:t>
            </a:r>
          </a:p>
          <a:p>
            <a:pPr marL="0" indent="0" eaLnBrk="1" hangingPunct="1">
              <a:buFont typeface="Arial"/>
              <a:buNone/>
            </a:pPr>
            <a:r>
              <a:rPr lang="en-US" sz="1200" dirty="0" smtClean="0">
                <a:latin typeface="Calibri" charset="0"/>
              </a:rPr>
              <a:t>Strand specific</a:t>
            </a:r>
          </a:p>
          <a:p>
            <a:pPr marL="0" indent="0" eaLnBrk="1" hangingPunct="1">
              <a:buFont typeface="Arial"/>
              <a:buNone/>
            </a:pPr>
            <a:r>
              <a:rPr lang="en-US" sz="1200" dirty="0" smtClean="0">
                <a:latin typeface="Calibri" charset="0"/>
              </a:rPr>
              <a:t>5’ end specific </a:t>
            </a:r>
          </a:p>
          <a:p>
            <a:pPr marL="0" indent="0" eaLnBrk="1" hangingPunct="1">
              <a:buFont typeface="Arial"/>
              <a:buNone/>
            </a:pPr>
            <a:r>
              <a:rPr lang="en-US" sz="1200" dirty="0" smtClean="0">
                <a:latin typeface="Calibri" charset="0"/>
              </a:rPr>
              <a:t>3’ end specific</a:t>
            </a:r>
          </a:p>
          <a:p>
            <a:pPr marL="0" indent="0" eaLnBrk="1" hangingPunct="1">
              <a:buFont typeface="Arial"/>
              <a:buNone/>
            </a:pPr>
            <a:r>
              <a:rPr lang="en-US" sz="1200" dirty="0" smtClean="0">
                <a:latin typeface="Calibri" charset="0"/>
              </a:rPr>
              <a:t>….. </a:t>
            </a:r>
            <a:endParaRPr lang="en-US" sz="1200" dirty="0">
              <a:latin typeface="Calibri" charset="0"/>
            </a:endParaRPr>
          </a:p>
        </p:txBody>
      </p:sp>
      <p:sp>
        <p:nvSpPr>
          <p:cNvPr id="26" name="TextBox 15"/>
          <p:cNvSpPr txBox="1">
            <a:spLocks noChangeArrowheads="1"/>
          </p:cNvSpPr>
          <p:nvPr/>
        </p:nvSpPr>
        <p:spPr bwMode="auto">
          <a:xfrm>
            <a:off x="5955154" y="5506092"/>
            <a:ext cx="2731646" cy="49859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0" latinLnBrk="0" hangingPunct="0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latinLnBrk="0" hangingPunct="0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1143000" indent="-228600" algn="l" defTabSz="457200" rtl="0" eaLnBrk="0" latinLnBrk="0" hangingPunct="0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600200" indent="-228600" algn="l" defTabSz="457200" rtl="0" eaLnBrk="0" latinLnBrk="0" hangingPunct="0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2057400" indent="-228600" algn="l" defTabSz="457200" rtl="0" eaLnBrk="0" latinLnBrk="0" hangingPunct="0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pPr marL="0" indent="0" eaLnBrk="1" hangingPunct="1">
              <a:buFont typeface="Arial"/>
              <a:buNone/>
            </a:pPr>
            <a:r>
              <a:rPr lang="en-US" altLang="ja-JP" sz="1200" dirty="0" smtClean="0">
                <a:latin typeface="Calibri" charset="0"/>
              </a:rPr>
              <a:t>Single end (1 read per fragment)</a:t>
            </a:r>
          </a:p>
          <a:p>
            <a:pPr marL="0" indent="0" eaLnBrk="1" hangingPunct="1">
              <a:buFont typeface="Arial"/>
              <a:buNone/>
            </a:pPr>
            <a:r>
              <a:rPr lang="en-US" altLang="ja-JP" sz="1200" dirty="0" smtClean="0">
                <a:latin typeface="Calibri" charset="0"/>
              </a:rPr>
              <a:t>Paired end (2 reads per fragment)</a:t>
            </a:r>
          </a:p>
        </p:txBody>
      </p:sp>
    </p:spTree>
    <p:extLst>
      <p:ext uri="{BB962C8B-B14F-4D97-AF65-F5344CB8AC3E}">
        <p14:creationId xmlns:p14="http://schemas.microsoft.com/office/powerpoint/2010/main" val="1850501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9388" r="-19388"/>
          <a:stretch>
            <a:fillRect/>
          </a:stretch>
        </p:blipFill>
        <p:spPr>
          <a:xfrm>
            <a:off x="0" y="544859"/>
            <a:ext cx="9127058" cy="501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51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PT_SciLifeLab_UU_14dectes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PPT_SciLifeLab_UU_14dectest.potx</Template>
  <TotalTime>42260</TotalTime>
  <Words>691</Words>
  <Application>Microsoft Macintosh PowerPoint</Application>
  <PresentationFormat>On-screen Show (4:3)</PresentationFormat>
  <Paragraphs>195</Paragraphs>
  <Slides>27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PPT_SciLifeLab_UU_14dectest</vt:lpstr>
      <vt:lpstr>RNA-seq Introduction</vt:lpstr>
      <vt:lpstr>DNA is the same in all cells   RNAs are different in all cells</vt:lpstr>
      <vt:lpstr>There is a wide variety of different functional RNAs</vt:lpstr>
      <vt:lpstr> RNA varies between samples </vt:lpstr>
      <vt:lpstr>RNA gives information  on which genes are expressed</vt:lpstr>
      <vt:lpstr>One gene many different mRNAs</vt:lpstr>
      <vt:lpstr>How are RNA-seq data generated?</vt:lpstr>
      <vt:lpstr>Depending on the different steps you will get different results</vt:lpstr>
      <vt:lpstr>PowerPoint Presentation</vt:lpstr>
      <vt:lpstr>PowerPoint Presentation</vt:lpstr>
      <vt:lpstr>What could go wrong?</vt:lpstr>
      <vt:lpstr>What could go wrong?</vt:lpstr>
      <vt:lpstr>What could go wrong?</vt:lpstr>
      <vt:lpstr>What could go wrong?</vt:lpstr>
      <vt:lpstr>From samples to reads - may not be what you think they are</vt:lpstr>
      <vt:lpstr>From samples to reads - may not be what you think they are</vt:lpstr>
      <vt:lpstr>RNA-seq analysis workflow</vt:lpstr>
      <vt:lpstr>PowerPoint Presentation</vt:lpstr>
      <vt:lpstr>Sources of variation</vt:lpstr>
      <vt:lpstr>Spike-in control RNA</vt:lpstr>
      <vt:lpstr>PowerPoint Presentation</vt:lpstr>
      <vt:lpstr>Technical noise / Biological variation</vt:lpstr>
      <vt:lpstr>Replicates, replicates, replicates</vt:lpstr>
      <vt:lpstr>Experimental Design</vt:lpstr>
      <vt:lpstr>RNA seq course</vt:lpstr>
      <vt:lpstr>The RNA seq course</vt:lpstr>
      <vt:lpstr>Take home message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Jenny Lundgren</dc:creator>
  <cp:lastModifiedBy>Stefania Giacomello</cp:lastModifiedBy>
  <cp:revision>108</cp:revision>
  <dcterms:created xsi:type="dcterms:W3CDTF">2012-12-14T10:30:01Z</dcterms:created>
  <dcterms:modified xsi:type="dcterms:W3CDTF">2017-10-09T06:23:51Z</dcterms:modified>
</cp:coreProperties>
</file>